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C502A6-8667-75C6-F940-86EDCF8D10C2}" v="75" dt="2021-09-02T20:42:32.147"/>
    <p1510:client id="{F5060EB2-43E6-471D-948C-D4840EF4CDCF}" v="99" dt="2022-01-04T11:37:52.5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314" autoAdjust="0"/>
  </p:normalViewPr>
  <p:slideViewPr>
    <p:cSldViewPr snapToGrid="0">
      <p:cViewPr>
        <p:scale>
          <a:sx n="70" d="100"/>
          <a:sy n="70" d="100"/>
        </p:scale>
        <p:origin x="124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Heath" userId="S::jheath@hrb.srscmat.co.uk::2f8ed0b3-800e-4267-a001-1b41e9c1b480" providerId="AD" clId="Web-{F5060EB2-43E6-471D-948C-D4840EF4CDCF}"/>
    <pc:docChg chg="modSld">
      <pc:chgData name="Jonathan Heath" userId="S::jheath@hrb.srscmat.co.uk::2f8ed0b3-800e-4267-a001-1b41e9c1b480" providerId="AD" clId="Web-{F5060EB2-43E6-471D-948C-D4840EF4CDCF}" dt="2022-01-04T11:37:52.585" v="90" actId="1076"/>
      <pc:docMkLst>
        <pc:docMk/>
      </pc:docMkLst>
      <pc:sldChg chg="modSp">
        <pc:chgData name="Jonathan Heath" userId="S::jheath@hrb.srscmat.co.uk::2f8ed0b3-800e-4267-a001-1b41e9c1b480" providerId="AD" clId="Web-{F5060EB2-43E6-471D-948C-D4840EF4CDCF}" dt="2022-01-04T11:37:52.585" v="90" actId="1076"/>
        <pc:sldMkLst>
          <pc:docMk/>
          <pc:sldMk cId="1120604336" sldId="256"/>
        </pc:sldMkLst>
        <pc:spChg chg="mod">
          <ac:chgData name="Jonathan Heath" userId="S::jheath@hrb.srscmat.co.uk::2f8ed0b3-800e-4267-a001-1b41e9c1b480" providerId="AD" clId="Web-{F5060EB2-43E6-471D-948C-D4840EF4CDCF}" dt="2022-01-04T11:17:38.718" v="74" actId="1076"/>
          <ac:spMkLst>
            <pc:docMk/>
            <pc:sldMk cId="1120604336" sldId="256"/>
            <ac:spMk id="6" creationId="{00000000-0000-0000-0000-000000000000}"/>
          </ac:spMkLst>
        </pc:spChg>
        <pc:spChg chg="mod">
          <ac:chgData name="Jonathan Heath" userId="S::jheath@hrb.srscmat.co.uk::2f8ed0b3-800e-4267-a001-1b41e9c1b480" providerId="AD" clId="Web-{F5060EB2-43E6-471D-948C-D4840EF4CDCF}" dt="2022-01-04T11:17:34.312" v="73" actId="1076"/>
          <ac:spMkLst>
            <pc:docMk/>
            <pc:sldMk cId="1120604336" sldId="256"/>
            <ac:spMk id="7" creationId="{00000000-0000-0000-0000-000000000000}"/>
          </ac:spMkLst>
        </pc:spChg>
        <pc:spChg chg="mod">
          <ac:chgData name="Jonathan Heath" userId="S::jheath@hrb.srscmat.co.uk::2f8ed0b3-800e-4267-a001-1b41e9c1b480" providerId="AD" clId="Web-{F5060EB2-43E6-471D-948C-D4840EF4CDCF}" dt="2022-01-04T11:17:28.124" v="72" actId="1076"/>
          <ac:spMkLst>
            <pc:docMk/>
            <pc:sldMk cId="1120604336" sldId="256"/>
            <ac:spMk id="8" creationId="{00000000-0000-0000-0000-000000000000}"/>
          </ac:spMkLst>
        </pc:spChg>
        <pc:spChg chg="mod">
          <ac:chgData name="Jonathan Heath" userId="S::jheath@hrb.srscmat.co.uk::2f8ed0b3-800e-4267-a001-1b41e9c1b480" providerId="AD" clId="Web-{F5060EB2-43E6-471D-948C-D4840EF4CDCF}" dt="2022-01-04T11:17:24.186" v="71" actId="1076"/>
          <ac:spMkLst>
            <pc:docMk/>
            <pc:sldMk cId="1120604336" sldId="256"/>
            <ac:spMk id="9" creationId="{00000000-0000-0000-0000-000000000000}"/>
          </ac:spMkLst>
        </pc:spChg>
        <pc:spChg chg="mod">
          <ac:chgData name="Jonathan Heath" userId="S::jheath@hrb.srscmat.co.uk::2f8ed0b3-800e-4267-a001-1b41e9c1b480" providerId="AD" clId="Web-{F5060EB2-43E6-471D-948C-D4840EF4CDCF}" dt="2022-01-04T11:37:52.585" v="90" actId="1076"/>
          <ac:spMkLst>
            <pc:docMk/>
            <pc:sldMk cId="1120604336" sldId="256"/>
            <ac:spMk id="10" creationId="{00000000-0000-0000-0000-000000000000}"/>
          </ac:spMkLst>
        </pc:spChg>
        <pc:spChg chg="mod">
          <ac:chgData name="Jonathan Heath" userId="S::jheath@hrb.srscmat.co.uk::2f8ed0b3-800e-4267-a001-1b41e9c1b480" providerId="AD" clId="Web-{F5060EB2-43E6-471D-948C-D4840EF4CDCF}" dt="2022-01-04T11:12:38.043" v="50" actId="1076"/>
          <ac:spMkLst>
            <pc:docMk/>
            <pc:sldMk cId="1120604336" sldId="256"/>
            <ac:spMk id="11" creationId="{00000000-0000-0000-0000-000000000000}"/>
          </ac:spMkLst>
        </pc:spChg>
        <pc:spChg chg="mod">
          <ac:chgData name="Jonathan Heath" userId="S::jheath@hrb.srscmat.co.uk::2f8ed0b3-800e-4267-a001-1b41e9c1b480" providerId="AD" clId="Web-{F5060EB2-43E6-471D-948C-D4840EF4CDCF}" dt="2022-01-04T11:10:47.349" v="39" actId="1076"/>
          <ac:spMkLst>
            <pc:docMk/>
            <pc:sldMk cId="1120604336" sldId="256"/>
            <ac:spMk id="27" creationId="{00000000-0000-0000-0000-000000000000}"/>
          </ac:spMkLst>
        </pc:spChg>
        <pc:graphicFrameChg chg="mod modGraphic">
          <ac:chgData name="Jonathan Heath" userId="S::jheath@hrb.srscmat.co.uk::2f8ed0b3-800e-4267-a001-1b41e9c1b480" providerId="AD" clId="Web-{F5060EB2-43E6-471D-948C-D4840EF4CDCF}" dt="2022-01-04T11:18:10.736" v="84"/>
          <ac:graphicFrameMkLst>
            <pc:docMk/>
            <pc:sldMk cId="1120604336" sldId="256"/>
            <ac:graphicFrameMk id="4" creationId="{F5A77B93-6B28-4601-8D23-408B519DD661}"/>
          </ac:graphicFrameMkLst>
        </pc:graphicFrameChg>
        <pc:graphicFrameChg chg="mod">
          <ac:chgData name="Jonathan Heath" userId="S::jheath@hrb.srscmat.co.uk::2f8ed0b3-800e-4267-a001-1b41e9c1b480" providerId="AD" clId="Web-{F5060EB2-43E6-471D-948C-D4840EF4CDCF}" dt="2022-01-04T11:12:46.825" v="52" actId="1076"/>
          <ac:graphicFrameMkLst>
            <pc:docMk/>
            <pc:sldMk cId="1120604336" sldId="256"/>
            <ac:graphicFrameMk id="5" creationId="{00000000-0000-0000-0000-000000000000}"/>
          </ac:graphicFrameMkLst>
        </pc:graphicFrameChg>
        <pc:graphicFrameChg chg="mod">
          <ac:chgData name="Jonathan Heath" userId="S::jheath@hrb.srscmat.co.uk::2f8ed0b3-800e-4267-a001-1b41e9c1b480" providerId="AD" clId="Web-{F5060EB2-43E6-471D-948C-D4840EF4CDCF}" dt="2022-01-04T11:15:49.274" v="56" actId="1076"/>
          <ac:graphicFrameMkLst>
            <pc:docMk/>
            <pc:sldMk cId="1120604336" sldId="256"/>
            <ac:graphicFrameMk id="22" creationId="{00000000-0000-0000-0000-000000000000}"/>
          </ac:graphicFrameMkLst>
        </pc:graphicFrameChg>
        <pc:graphicFrameChg chg="mod modGraphic">
          <ac:chgData name="Jonathan Heath" userId="S::jheath@hrb.srscmat.co.uk::2f8ed0b3-800e-4267-a001-1b41e9c1b480" providerId="AD" clId="Web-{F5060EB2-43E6-471D-948C-D4840EF4CDCF}" dt="2022-01-04T11:18:39.504" v="87" actId="1076"/>
          <ac:graphicFrameMkLst>
            <pc:docMk/>
            <pc:sldMk cId="1120604336" sldId="256"/>
            <ac:graphicFrameMk id="23" creationId="{00000000-0000-0000-0000-000000000000}"/>
          </ac:graphicFrameMkLst>
        </pc:graphicFrameChg>
        <pc:graphicFrameChg chg="mod">
          <ac:chgData name="Jonathan Heath" userId="S::jheath@hrb.srscmat.co.uk::2f8ed0b3-800e-4267-a001-1b41e9c1b480" providerId="AD" clId="Web-{F5060EB2-43E6-471D-948C-D4840EF4CDCF}" dt="2022-01-04T11:15:39.961" v="55" actId="1076"/>
          <ac:graphicFrameMkLst>
            <pc:docMk/>
            <pc:sldMk cId="1120604336" sldId="256"/>
            <ac:graphicFrameMk id="24" creationId="{00000000-0000-0000-0000-000000000000}"/>
          </ac:graphicFrameMkLst>
        </pc:graphicFrameChg>
        <pc:graphicFrameChg chg="mod modGraphic">
          <ac:chgData name="Jonathan Heath" userId="S::jheath@hrb.srscmat.co.uk::2f8ed0b3-800e-4267-a001-1b41e9c1b480" providerId="AD" clId="Web-{F5060EB2-43E6-471D-948C-D4840EF4CDCF}" dt="2022-01-04T11:11:09.053" v="42" actId="1076"/>
          <ac:graphicFrameMkLst>
            <pc:docMk/>
            <pc:sldMk cId="1120604336" sldId="256"/>
            <ac:graphicFrameMk id="26" creationId="{00000000-0000-0000-0000-000000000000}"/>
          </ac:graphicFrameMkLst>
        </pc:graphicFrameChg>
        <pc:graphicFrameChg chg="mod modGraphic">
          <ac:chgData name="Jonathan Heath" userId="S::jheath@hrb.srscmat.co.uk::2f8ed0b3-800e-4267-a001-1b41e9c1b480" providerId="AD" clId="Web-{F5060EB2-43E6-471D-948C-D4840EF4CDCF}" dt="2022-01-04T11:18:32.050" v="86"/>
          <ac:graphicFrameMkLst>
            <pc:docMk/>
            <pc:sldMk cId="1120604336" sldId="256"/>
            <ac:graphicFrameMk id="30" creationId="{00000000-0000-0000-0000-000000000000}"/>
          </ac:graphicFrameMkLst>
        </pc:graphicFrameChg>
        <pc:picChg chg="mod">
          <ac:chgData name="Jonathan Heath" userId="S::jheath@hrb.srscmat.co.uk::2f8ed0b3-800e-4267-a001-1b41e9c1b480" providerId="AD" clId="Web-{F5060EB2-43E6-471D-948C-D4840EF4CDCF}" dt="2022-01-04T11:18:53.942" v="88" actId="1076"/>
          <ac:picMkLst>
            <pc:docMk/>
            <pc:sldMk cId="1120604336" sldId="256"/>
            <ac:picMk id="1034" creationId="{00000000-0000-0000-0000-000000000000}"/>
          </ac:picMkLst>
        </pc:picChg>
        <pc:picChg chg="mod">
          <ac:chgData name="Jonathan Heath" userId="S::jheath@hrb.srscmat.co.uk::2f8ed0b3-800e-4267-a001-1b41e9c1b480" providerId="AD" clId="Web-{F5060EB2-43E6-471D-948C-D4840EF4CDCF}" dt="2022-01-04T11:18:57.380" v="89" actId="1076"/>
          <ac:picMkLst>
            <pc:docMk/>
            <pc:sldMk cId="1120604336" sldId="256"/>
            <ac:picMk id="103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6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971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00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86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40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96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37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34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06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71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0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4013C-4D7C-4D31-9684-2E4170962060}" type="datetimeFigureOut">
              <a:rPr lang="en-GB" smtClean="0"/>
              <a:t>04/01/2022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8705-253B-4B6A-A27F-5E955A0619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7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8542817" y="515011"/>
            <a:ext cx="1229833" cy="130515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900" dirty="0"/>
              <a:t>1500s AD</a:t>
            </a:r>
          </a:p>
          <a:p>
            <a:pPr algn="ctr">
              <a:lnSpc>
                <a:spcPct val="107000"/>
              </a:lnSpc>
            </a:pPr>
            <a:r>
              <a:rPr lang="en-US" sz="900" dirty="0"/>
              <a:t>The  Spanish arrive in South America and destroy the remaining elements of Maya </a:t>
            </a:r>
            <a:r>
              <a:rPr lang="en-US" sz="900" dirty="0" err="1"/>
              <a:t>civilisation</a:t>
            </a:r>
            <a:r>
              <a:rPr lang="en-US" sz="900" dirty="0"/>
              <a:t> as part of their conquest.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7719759" y="532194"/>
            <a:ext cx="919640" cy="662167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900" dirty="0"/>
              <a:t>925 AD</a:t>
            </a:r>
          </a:p>
          <a:p>
            <a:pPr algn="ctr">
              <a:lnSpc>
                <a:spcPct val="107000"/>
              </a:lnSpc>
            </a:pPr>
            <a:r>
              <a:rPr lang="en-US" sz="900" dirty="0" err="1"/>
              <a:t>Chichen</a:t>
            </a:r>
            <a:r>
              <a:rPr lang="en-US" sz="900" dirty="0"/>
              <a:t> Itza becomes capital city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5307117" y="542615"/>
            <a:ext cx="1227956" cy="984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900" dirty="0"/>
              <a:t>600 AD</a:t>
            </a:r>
          </a:p>
          <a:p>
            <a:pPr algn="ctr">
              <a:lnSpc>
                <a:spcPct val="107000"/>
              </a:lnSpc>
            </a:pPr>
            <a:r>
              <a:rPr lang="en-US" sz="900" dirty="0" err="1"/>
              <a:t>Caracol</a:t>
            </a:r>
            <a:r>
              <a:rPr lang="en-US" sz="900" dirty="0"/>
              <a:t> becomes the capital city-state.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12715"/>
              </p:ext>
            </p:extLst>
          </p:nvPr>
        </p:nvGraphicFramePr>
        <p:xfrm>
          <a:off x="589599" y="105567"/>
          <a:ext cx="8543926" cy="2122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371884">
                  <a:extLst>
                    <a:ext uri="{9D8B030D-6E8A-4147-A177-3AD203B41FA5}">
                      <a16:colId xmlns:a16="http://schemas.microsoft.com/office/drawing/2014/main" val="2350296370"/>
                    </a:ext>
                  </a:extLst>
                </a:gridCol>
                <a:gridCol w="963316">
                  <a:extLst>
                    <a:ext uri="{9D8B030D-6E8A-4147-A177-3AD203B41FA5}">
                      <a16:colId xmlns:a16="http://schemas.microsoft.com/office/drawing/2014/main" val="1754256238"/>
                    </a:ext>
                  </a:extLst>
                </a:gridCol>
                <a:gridCol w="4208726">
                  <a:extLst>
                    <a:ext uri="{9D8B030D-6E8A-4147-A177-3AD203B41FA5}">
                      <a16:colId xmlns:a16="http://schemas.microsoft.com/office/drawing/2014/main" val="498238740"/>
                    </a:ext>
                  </a:extLst>
                </a:gridCol>
              </a:tblGrid>
              <a:tr h="212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Holy Rosary CVA - History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AAC"/>
                    </a:solidFill>
                  </a:tcPr>
                </a:tc>
                <a:tc>
                  <a:txBody>
                    <a:bodyPr/>
                    <a:lstStyle/>
                    <a:p>
                      <a:pPr marL="146050" algn="l">
                        <a:lnSpc>
                          <a:spcPct val="107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Phase: UKS2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ct val="107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Topic: The</a:t>
                      </a:r>
                      <a:r>
                        <a:rPr lang="en-US" sz="12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Maya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AD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480981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511527" y="513871"/>
            <a:ext cx="1251980" cy="88836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900" dirty="0"/>
              <a:t>300 BC</a:t>
            </a:r>
          </a:p>
          <a:p>
            <a:pPr algn="ctr">
              <a:lnSpc>
                <a:spcPct val="107000"/>
              </a:lnSpc>
            </a:pPr>
            <a:r>
              <a:rPr lang="en-US" sz="900" dirty="0"/>
              <a:t>The Maya adopt the idea of a monarchy for their government, now ruled by kings.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562021" y="515011"/>
            <a:ext cx="1030663" cy="91376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900" dirty="0"/>
              <a:t>400 BC</a:t>
            </a:r>
          </a:p>
          <a:p>
            <a:pPr algn="ctr">
              <a:lnSpc>
                <a:spcPct val="107000"/>
              </a:lnSpc>
            </a:pPr>
            <a:r>
              <a:rPr lang="en-US" sz="900" dirty="0"/>
              <a:t>The first Mayan calendars are carved into stone.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805596" y="532637"/>
            <a:ext cx="853179" cy="76390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900" dirty="0"/>
              <a:t>700 BC </a:t>
            </a:r>
          </a:p>
          <a:p>
            <a:pPr algn="ctr">
              <a:lnSpc>
                <a:spcPct val="107000"/>
              </a:lnSpc>
            </a:pPr>
            <a:r>
              <a:rPr lang="en-US" sz="900" dirty="0"/>
              <a:t>Maya writing is developed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92196" y="524522"/>
            <a:ext cx="927991" cy="74295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900" dirty="0"/>
              <a:t>1000 BC</a:t>
            </a:r>
          </a:p>
          <a:p>
            <a:pPr algn="ctr">
              <a:lnSpc>
                <a:spcPct val="107000"/>
              </a:lnSpc>
            </a:pPr>
            <a:r>
              <a:rPr lang="en-US" sz="900" dirty="0"/>
              <a:t>The Maya begin to form larger settlements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19212" y="518115"/>
            <a:ext cx="964250" cy="77343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900" dirty="0"/>
              <a:t>2000 BC </a:t>
            </a:r>
          </a:p>
          <a:p>
            <a:pPr algn="ctr"/>
            <a:r>
              <a:rPr lang="en-US" sz="900" dirty="0"/>
              <a:t>Farming villages begin to form in Central America</a:t>
            </a:r>
            <a:r>
              <a:rPr lang="en-US" sz="1000" dirty="0"/>
              <a:t>.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627110" y="523208"/>
            <a:ext cx="788248" cy="88836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900" dirty="0">
                <a:ea typeface="+mn-lt"/>
                <a:cs typeface="+mn-lt"/>
              </a:rPr>
              <a:t>100 BC </a:t>
            </a:r>
          </a:p>
          <a:p>
            <a:pPr algn="ctr">
              <a:lnSpc>
                <a:spcPct val="107000"/>
              </a:lnSpc>
            </a:pPr>
            <a:r>
              <a:rPr lang="en-US" sz="900" dirty="0">
                <a:ea typeface="+mn-lt"/>
                <a:cs typeface="+mn-lt"/>
              </a:rPr>
              <a:t>The first Maya pyramids are built</a:t>
            </a:r>
            <a:endParaRPr lang="en-US" sz="900" dirty="0">
              <a:cs typeface="Calibri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6422065" y="545099"/>
            <a:ext cx="1446027" cy="92329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</a:pPr>
            <a:r>
              <a:rPr lang="en-US" sz="900" dirty="0"/>
              <a:t>900 AD</a:t>
            </a:r>
          </a:p>
          <a:p>
            <a:pPr algn="ctr">
              <a:lnSpc>
                <a:spcPct val="107000"/>
              </a:lnSpc>
            </a:pPr>
            <a:r>
              <a:rPr lang="en-US" sz="900" dirty="0"/>
              <a:t>Many cities are abandoned due to droughts caused by excessive farming and deforestation. </a:t>
            </a:r>
            <a:endParaRPr lang="en-GB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994016"/>
              </p:ext>
            </p:extLst>
          </p:nvPr>
        </p:nvGraphicFramePr>
        <p:xfrm>
          <a:off x="114191" y="1225870"/>
          <a:ext cx="3553836" cy="3487695"/>
        </p:xfrm>
        <a:graphic>
          <a:graphicData uri="http://schemas.openxmlformats.org/drawingml/2006/table">
            <a:tbl>
              <a:tblPr firstRow="1" firstCol="1" bandRow="1"/>
              <a:tblGrid>
                <a:gridCol w="794671">
                  <a:extLst>
                    <a:ext uri="{9D8B030D-6E8A-4147-A177-3AD203B41FA5}">
                      <a16:colId xmlns:a16="http://schemas.microsoft.com/office/drawing/2014/main" val="634640990"/>
                    </a:ext>
                  </a:extLst>
                </a:gridCol>
                <a:gridCol w="1488558">
                  <a:extLst>
                    <a:ext uri="{9D8B030D-6E8A-4147-A177-3AD203B41FA5}">
                      <a16:colId xmlns:a16="http://schemas.microsoft.com/office/drawing/2014/main" val="2550309171"/>
                    </a:ext>
                  </a:extLst>
                </a:gridCol>
                <a:gridCol w="1270607">
                  <a:extLst>
                    <a:ext uri="{9D8B030D-6E8A-4147-A177-3AD203B41FA5}">
                      <a16:colId xmlns:a16="http://schemas.microsoft.com/office/drawing/2014/main" val="1205430335"/>
                    </a:ext>
                  </a:extLst>
                </a:gridCol>
              </a:tblGrid>
              <a:tr h="209804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do we know about the period? (Artefacts)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642697"/>
                  </a:ext>
                </a:extLst>
              </a:tr>
              <a:tr h="714849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Carved pottery and stonework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A variety of pottery and stonework, known as ‘stelae’,</a:t>
                      </a:r>
                      <a:r>
                        <a:rPr lang="en-US" sz="1000" baseline="0" dirty="0"/>
                        <a:t> depict Mayan life.</a:t>
                      </a:r>
                      <a:endParaRPr lang="en-GB" sz="10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803395"/>
                  </a:ext>
                </a:extLst>
              </a:tr>
              <a:tr h="716676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Codex 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Mayan books written in hieroglyphic script. Only</a:t>
                      </a:r>
                      <a:r>
                        <a:rPr lang="en-US" sz="1000" b="0" i="0" baseline="0" dirty="0">
                          <a:effectLst/>
                          <a:latin typeface="Calibri" panose="020F0502020204030204" pitchFamily="34" charset="0"/>
                        </a:rPr>
                        <a:t> 4 codices remain.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3194293"/>
                  </a:ext>
                </a:extLst>
              </a:tr>
              <a:tr h="1003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Castillo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Mayan pyramid at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Chichen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Itza,</a:t>
                      </a: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built between 900 – 1200 AD. One of many pyramids still standing.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578508"/>
                  </a:ext>
                </a:extLst>
              </a:tr>
              <a:tr h="8430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Ruins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Chichen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Itza, for example, these</a:t>
                      </a: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include the great ball court, temples and platforms.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26336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21339"/>
              </p:ext>
            </p:extLst>
          </p:nvPr>
        </p:nvGraphicFramePr>
        <p:xfrm>
          <a:off x="3685745" y="1400335"/>
          <a:ext cx="2764895" cy="230636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64895">
                  <a:extLst>
                    <a:ext uri="{9D8B030D-6E8A-4147-A177-3AD203B41FA5}">
                      <a16:colId xmlns:a16="http://schemas.microsoft.com/office/drawing/2014/main" val="114294668"/>
                    </a:ext>
                  </a:extLst>
                </a:gridCol>
              </a:tblGrid>
              <a:tr h="170032">
                <a:tc>
                  <a:txBody>
                    <a:bodyPr/>
                    <a:lstStyle/>
                    <a:p>
                      <a:pPr marL="48895" algn="l">
                        <a:lnSpc>
                          <a:spcPct val="107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Prior Knowledge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2B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593768"/>
                  </a:ext>
                </a:extLst>
              </a:tr>
              <a:tr h="21363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The following historic</a:t>
                      </a: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eras: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Pre-historic Britain (up to</a:t>
                      </a: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43AD),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Ancient Egypt (3150 – 30 BC), who built pyramids and wrote using hieroglyphics,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Ancient Greece (1200 – 146BC),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Anglo-Saxons &amp; Vikings (410-1066AD).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Central America is part of North America and lies between USA and South America.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en-US" sz="1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 tropical climate is usually warm and wet throughout the year.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10109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634931"/>
              </p:ext>
            </p:extLst>
          </p:nvPr>
        </p:nvGraphicFramePr>
        <p:xfrm>
          <a:off x="6449309" y="1589395"/>
          <a:ext cx="3227867" cy="21184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27867">
                  <a:extLst>
                    <a:ext uri="{9D8B030D-6E8A-4147-A177-3AD203B41FA5}">
                      <a16:colId xmlns:a16="http://schemas.microsoft.com/office/drawing/2014/main" val="767691609"/>
                    </a:ext>
                  </a:extLst>
                </a:gridCol>
              </a:tblGrid>
              <a:tr h="213435">
                <a:tc>
                  <a:txBody>
                    <a:bodyPr/>
                    <a:lstStyle/>
                    <a:p>
                      <a:pPr marL="48895" algn="l">
                        <a:lnSpc>
                          <a:spcPct val="107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the end of this Unit, I will know…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2B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862175"/>
                  </a:ext>
                </a:extLst>
              </a:tr>
              <a:tr h="188482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That the Mayans were a group of City States that traded with each other.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How the environment affected Mayan settlements and society.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The societal structure of nobles, commoners, serfs and slaves.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That the Mayans believed in life cycle stages that lead to the afterlife.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Which modern day countries the Mayan </a:t>
                      </a:r>
                      <a:r>
                        <a:rPr lang="en-US" sz="10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civilisation</a:t>
                      </a: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covered.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The environmental features of Central America.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075988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707569"/>
              </p:ext>
            </p:extLst>
          </p:nvPr>
        </p:nvGraphicFramePr>
        <p:xfrm>
          <a:off x="3993357" y="3718206"/>
          <a:ext cx="5664308" cy="21935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43338">
                  <a:extLst>
                    <a:ext uri="{9D8B030D-6E8A-4147-A177-3AD203B41FA5}">
                      <a16:colId xmlns:a16="http://schemas.microsoft.com/office/drawing/2014/main" val="2847238865"/>
                    </a:ext>
                  </a:extLst>
                </a:gridCol>
                <a:gridCol w="4820970">
                  <a:extLst>
                    <a:ext uri="{9D8B030D-6E8A-4147-A177-3AD203B41FA5}">
                      <a16:colId xmlns:a16="http://schemas.microsoft.com/office/drawing/2014/main" val="2738723698"/>
                    </a:ext>
                  </a:extLst>
                </a:gridCol>
              </a:tblGrid>
              <a:tr h="161925">
                <a:tc gridSpan="2">
                  <a:txBody>
                    <a:bodyPr/>
                    <a:lstStyle/>
                    <a:p>
                      <a:pPr marL="48895" algn="l">
                        <a:lnSpc>
                          <a:spcPct val="107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Key vocabulary – Society</a:t>
                      </a:r>
                      <a:endParaRPr lang="en-GB" sz="900" dirty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2B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463982"/>
                  </a:ext>
                </a:extLst>
              </a:tr>
              <a:tr h="352097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City State </a:t>
                      </a:r>
                      <a:endParaRPr lang="en-US" sz="1000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A city that, with its surrounding territory, forms an independent state. </a:t>
                      </a:r>
                      <a:endParaRPr lang="en-US" sz="1000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212837"/>
                  </a:ext>
                </a:extLst>
              </a:tr>
              <a:tr h="352097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/>
                        </a:rPr>
                        <a:t>Commoner 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The societal level of farmers, servants and other manual jobs. </a:t>
                      </a:r>
                      <a:endParaRPr lang="en-US" sz="1000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079264"/>
                  </a:ext>
                </a:extLst>
              </a:tr>
              <a:tr h="177274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/>
                        </a:rPr>
                        <a:t>Noble 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The societal level of rulers, priests, government officials and other administrators. </a:t>
                      </a:r>
                      <a:endParaRPr lang="en-US" sz="1000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140419"/>
                  </a:ext>
                </a:extLst>
              </a:tr>
              <a:tr h="18154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/>
                        </a:rPr>
                        <a:t>Serf 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900" b="0" i="0" dirty="0">
                          <a:effectLst/>
                          <a:latin typeface="Calibri" panose="020F0502020204030204" pitchFamily="34" charset="0"/>
                        </a:rPr>
                        <a:t>The societal level of peasants, working the land of nobles and without anything of their own. </a:t>
                      </a:r>
                      <a:endParaRPr lang="en-US" sz="900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070077"/>
                  </a:ext>
                </a:extLst>
              </a:tr>
              <a:tr h="18154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/>
                        </a:rPr>
                        <a:t>Slave 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The lowest societal level, usually orphans, war prisoners, criminals of children of slaves. </a:t>
                      </a:r>
                      <a:endParaRPr lang="en-US" sz="1000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904763"/>
                  </a:ext>
                </a:extLst>
              </a:tr>
              <a:tr h="352097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/>
                        </a:rPr>
                        <a:t>Society 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The people living together in a more or less ordered community. </a:t>
                      </a:r>
                      <a:endParaRPr lang="en-US" sz="1000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163664"/>
                  </a:ext>
                </a:extLst>
              </a:tr>
              <a:tr h="181545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/>
                        </a:rPr>
                        <a:t>Trade 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The action of buying and selling goods and services. </a:t>
                      </a:r>
                      <a:endParaRPr lang="en-US" sz="1000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15722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872266"/>
              </p:ext>
            </p:extLst>
          </p:nvPr>
        </p:nvGraphicFramePr>
        <p:xfrm>
          <a:off x="3993356" y="5920997"/>
          <a:ext cx="5664307" cy="80200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93907">
                  <a:extLst>
                    <a:ext uri="{9D8B030D-6E8A-4147-A177-3AD203B41FA5}">
                      <a16:colId xmlns:a16="http://schemas.microsoft.com/office/drawing/2014/main" val="2847238865"/>
                    </a:ext>
                  </a:extLst>
                </a:gridCol>
                <a:gridCol w="4770400">
                  <a:extLst>
                    <a:ext uri="{9D8B030D-6E8A-4147-A177-3AD203B41FA5}">
                      <a16:colId xmlns:a16="http://schemas.microsoft.com/office/drawing/2014/main" val="2738723698"/>
                    </a:ext>
                  </a:extLst>
                </a:gridCol>
              </a:tblGrid>
              <a:tr h="161925">
                <a:tc gridSpan="2">
                  <a:txBody>
                    <a:bodyPr/>
                    <a:lstStyle/>
                    <a:p>
                      <a:pPr marL="48895" algn="l">
                        <a:lnSpc>
                          <a:spcPct val="107000"/>
                        </a:lnSpc>
                        <a:spcBef>
                          <a:spcPts val="405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 vocabulary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2B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463982"/>
                  </a:ext>
                </a:extLst>
              </a:tr>
              <a:tr h="339027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Cacao &amp; Maize 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Important food sources and trade commodities. There was even a Maize God. </a:t>
                      </a:r>
                      <a:endParaRPr lang="en-US" sz="2000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3212837"/>
                  </a:ext>
                </a:extLst>
              </a:tr>
              <a:tr h="174806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 err="1">
                          <a:effectLst/>
                          <a:latin typeface="Calibri" panose="020F0502020204030204" pitchFamily="34" charset="0"/>
                        </a:rPr>
                        <a:t>Itzamna</a:t>
                      </a:r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E72B2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000" b="0" i="0" dirty="0">
                          <a:effectLst/>
                          <a:latin typeface="Calibri" panose="020F0502020204030204" pitchFamily="34" charset="0"/>
                        </a:rPr>
                        <a:t>The Creator God and Ruler of the Heavens. </a:t>
                      </a:r>
                      <a:endParaRPr lang="en-US" b="0" i="0" dirty="0"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D1F2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64270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5A77B93-6B28-4601-8D23-408B519DD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513004"/>
              </p:ext>
            </p:extLst>
          </p:nvPr>
        </p:nvGraphicFramePr>
        <p:xfrm>
          <a:off x="495300" y="342900"/>
          <a:ext cx="8698084" cy="2149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916867">
                  <a:extLst>
                    <a:ext uri="{9D8B030D-6E8A-4147-A177-3AD203B41FA5}">
                      <a16:colId xmlns:a16="http://schemas.microsoft.com/office/drawing/2014/main" val="792887581"/>
                    </a:ext>
                  </a:extLst>
                </a:gridCol>
                <a:gridCol w="810149">
                  <a:extLst>
                    <a:ext uri="{9D8B030D-6E8A-4147-A177-3AD203B41FA5}">
                      <a16:colId xmlns:a16="http://schemas.microsoft.com/office/drawing/2014/main" val="1773653595"/>
                    </a:ext>
                  </a:extLst>
                </a:gridCol>
                <a:gridCol w="782876">
                  <a:extLst>
                    <a:ext uri="{9D8B030D-6E8A-4147-A177-3AD203B41FA5}">
                      <a16:colId xmlns:a16="http://schemas.microsoft.com/office/drawing/2014/main" val="2518782885"/>
                    </a:ext>
                  </a:extLst>
                </a:gridCol>
                <a:gridCol w="1084841">
                  <a:extLst>
                    <a:ext uri="{9D8B030D-6E8A-4147-A177-3AD203B41FA5}">
                      <a16:colId xmlns:a16="http://schemas.microsoft.com/office/drawing/2014/main" val="2428286531"/>
                    </a:ext>
                  </a:extLst>
                </a:gridCol>
                <a:gridCol w="923924">
                  <a:extLst>
                    <a:ext uri="{9D8B030D-6E8A-4147-A177-3AD203B41FA5}">
                      <a16:colId xmlns:a16="http://schemas.microsoft.com/office/drawing/2014/main" val="446461881"/>
                    </a:ext>
                  </a:extLst>
                </a:gridCol>
                <a:gridCol w="939609">
                  <a:extLst>
                    <a:ext uri="{9D8B030D-6E8A-4147-A177-3AD203B41FA5}">
                      <a16:colId xmlns:a16="http://schemas.microsoft.com/office/drawing/2014/main" val="2929286093"/>
                    </a:ext>
                  </a:extLst>
                </a:gridCol>
                <a:gridCol w="1184887">
                  <a:extLst>
                    <a:ext uri="{9D8B030D-6E8A-4147-A177-3AD203B41FA5}">
                      <a16:colId xmlns:a16="http://schemas.microsoft.com/office/drawing/2014/main" val="3411813864"/>
                    </a:ext>
                  </a:extLst>
                </a:gridCol>
                <a:gridCol w="995737">
                  <a:extLst>
                    <a:ext uri="{9D8B030D-6E8A-4147-A177-3AD203B41FA5}">
                      <a16:colId xmlns:a16="http://schemas.microsoft.com/office/drawing/2014/main" val="203628119"/>
                    </a:ext>
                  </a:extLst>
                </a:gridCol>
                <a:gridCol w="1059194">
                  <a:extLst>
                    <a:ext uri="{9D8B030D-6E8A-4147-A177-3AD203B41FA5}">
                      <a16:colId xmlns:a16="http://schemas.microsoft.com/office/drawing/2014/main" val="34849106"/>
                    </a:ext>
                  </a:extLst>
                </a:gridCol>
              </a:tblGrid>
              <a:tr h="214960">
                <a:tc>
                  <a:txBody>
                    <a:bodyPr/>
                    <a:lstStyle/>
                    <a:p>
                      <a:pPr fontAlgn="base"/>
                      <a:r>
                        <a:rPr lang="en-US" sz="600" dirty="0">
                          <a:effectLst/>
                        </a:rPr>
                        <a:t> ​</a:t>
                      </a:r>
                      <a:endParaRPr lang="en-US" sz="1100" dirty="0">
                        <a:effectLst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en-US" sz="1100" dirty="0">
                        <a:effectLst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en-US" sz="1100" dirty="0">
                        <a:effectLst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dirty="0">
                          <a:effectLst/>
                        </a:rPr>
                        <a:t> ​</a:t>
                      </a:r>
                      <a:endParaRPr lang="en-US" sz="1100" dirty="0">
                        <a:effectLst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dirty="0">
                          <a:effectLst/>
                        </a:rPr>
                        <a:t> ​</a:t>
                      </a:r>
                      <a:endParaRPr lang="en-US" sz="1100" dirty="0">
                        <a:effectLst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dirty="0">
                          <a:effectLst/>
                        </a:rPr>
                        <a:t> ​</a:t>
                      </a:r>
                      <a:endParaRPr lang="en-US" sz="1100" dirty="0">
                        <a:effectLst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600" dirty="0">
                          <a:effectLst/>
                        </a:rPr>
                        <a:t>​</a:t>
                      </a:r>
                      <a:endParaRPr lang="en-GB" sz="1100" dirty="0">
                        <a:effectLst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dirty="0">
                          <a:effectLst/>
                        </a:rPr>
                        <a:t> ​</a:t>
                      </a:r>
                      <a:endParaRPr lang="en-US" sz="1100" dirty="0">
                        <a:effectLst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600" dirty="0">
                          <a:effectLst/>
                        </a:rPr>
                        <a:t>​</a:t>
                      </a:r>
                      <a:endParaRPr lang="en-US" sz="1100" dirty="0">
                        <a:effectLst/>
                      </a:endParaRPr>
                    </a:p>
                  </a:txBody>
                  <a:tcPr marL="9525" marR="9525" marT="9525" marB="9525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194348"/>
                  </a:ext>
                </a:extLst>
              </a:tr>
            </a:tbl>
          </a:graphicData>
        </a:graphic>
      </p:graphicFrame>
      <p:pic>
        <p:nvPicPr>
          <p:cNvPr id="1026" name="Picture 2" descr="Ancient Maya Painted Ceramics | Essay | The Metropolitan Museum of Art |  Heilbrunn Timeline of Art History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14" t="21428" r="17243" b="19429"/>
          <a:stretch/>
        </p:blipFill>
        <p:spPr bwMode="auto">
          <a:xfrm>
            <a:off x="2703810" y="1479567"/>
            <a:ext cx="530713" cy="642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Four Surviving Maya Codice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109" b="881"/>
          <a:stretch/>
        </p:blipFill>
        <p:spPr bwMode="auto">
          <a:xfrm>
            <a:off x="2536290" y="2190563"/>
            <a:ext cx="898636" cy="62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l Castillo, Chichen Itza - Wikipe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154" y="2975211"/>
            <a:ext cx="1170764" cy="78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eautiful Aerial View Of Chichen Itza by Song Hem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67" y="3972666"/>
            <a:ext cx="1167300" cy="655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OVA | Cracking the Maya Code | Map of the Maya World (non-Flash) | PB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121" y="4722120"/>
            <a:ext cx="1371965" cy="2052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eginning and End of the Maya Classic Period (c. 250 CE–900 CE) - Climate  in Arts and History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94" y="4733388"/>
            <a:ext cx="2396106" cy="2058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06043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E4ABDD174E7A4688534D39C406989C" ma:contentTypeVersion="13" ma:contentTypeDescription="Create a new document." ma:contentTypeScope="" ma:versionID="4e4044eb83aff36d2570aa37fdf170d9">
  <xsd:schema xmlns:xsd="http://www.w3.org/2001/XMLSchema" xmlns:xs="http://www.w3.org/2001/XMLSchema" xmlns:p="http://schemas.microsoft.com/office/2006/metadata/properties" xmlns:ns2="acc44696-1385-48c3-8033-1ccf132a57ac" xmlns:ns3="376ddf57-d477-49c0-9deb-59db96c46ff0" targetNamespace="http://schemas.microsoft.com/office/2006/metadata/properties" ma:root="true" ma:fieldsID="bd432c8fa7f62e7ed004e5f81c0e7fa5" ns2:_="" ns3:_="">
    <xsd:import namespace="acc44696-1385-48c3-8033-1ccf132a57ac"/>
    <xsd:import namespace="376ddf57-d477-49c0-9deb-59db96c46f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44696-1385-48c3-8033-1ccf132a57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6ddf57-d477-49c0-9deb-59db96c46ff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96F39F-BD21-4719-A1FC-0321DD776D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70377B-465F-4A06-A6C1-EF6E37043F42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b382380-14c5-49d5-9ff4-b4034aaa3fd1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641C361-9E3F-4B60-9F22-B94B9281F2E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21249</TotalTime>
  <Words>549</Words>
  <Application>Microsoft Office PowerPoint</Application>
  <PresentationFormat>A4 Paper (210x297 mm)</PresentationFormat>
  <Paragraphs>77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126</cp:revision>
  <dcterms:created xsi:type="dcterms:W3CDTF">2021-04-16T12:38:58Z</dcterms:created>
  <dcterms:modified xsi:type="dcterms:W3CDTF">2022-01-04T11:37:53Z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0x010100F1E4ABDD174E7A4688534D39C406989C</vt:lpwstr>
  </property>
</Properties>
</file>